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62"/>
  </p:notesMasterIdLst>
  <p:handoutMasterIdLst>
    <p:handoutMasterId r:id="rId63"/>
  </p:handoutMasterIdLst>
  <p:sldIdLst>
    <p:sldId id="256" r:id="rId2"/>
    <p:sldId id="645" r:id="rId3"/>
    <p:sldId id="561" r:id="rId4"/>
    <p:sldId id="670" r:id="rId5"/>
    <p:sldId id="671" r:id="rId6"/>
    <p:sldId id="619" r:id="rId7"/>
    <p:sldId id="1410" r:id="rId8"/>
    <p:sldId id="683" r:id="rId9"/>
    <p:sldId id="624" r:id="rId10"/>
    <p:sldId id="625" r:id="rId11"/>
    <p:sldId id="626" r:id="rId12"/>
    <p:sldId id="627" r:id="rId13"/>
    <p:sldId id="662" r:id="rId14"/>
    <p:sldId id="661" r:id="rId15"/>
    <p:sldId id="651" r:id="rId16"/>
    <p:sldId id="652" r:id="rId17"/>
    <p:sldId id="655" r:id="rId18"/>
    <p:sldId id="656" r:id="rId19"/>
    <p:sldId id="657" r:id="rId20"/>
    <p:sldId id="659" r:id="rId21"/>
    <p:sldId id="660" r:id="rId22"/>
    <p:sldId id="628" r:id="rId23"/>
    <p:sldId id="649" r:id="rId24"/>
    <p:sldId id="629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30" r:id="rId33"/>
    <p:sldId id="663" r:id="rId34"/>
    <p:sldId id="422" r:id="rId35"/>
    <p:sldId id="672" r:id="rId36"/>
    <p:sldId id="668" r:id="rId37"/>
    <p:sldId id="768" r:id="rId38"/>
    <p:sldId id="673" r:id="rId39"/>
    <p:sldId id="695" r:id="rId40"/>
    <p:sldId id="688" r:id="rId41"/>
    <p:sldId id="690" r:id="rId42"/>
    <p:sldId id="689" r:id="rId43"/>
    <p:sldId id="691" r:id="rId44"/>
    <p:sldId id="692" r:id="rId45"/>
    <p:sldId id="693" r:id="rId46"/>
    <p:sldId id="696" r:id="rId47"/>
    <p:sldId id="697" r:id="rId48"/>
    <p:sldId id="698" r:id="rId49"/>
    <p:sldId id="699" r:id="rId50"/>
    <p:sldId id="700" r:id="rId51"/>
    <p:sldId id="701" r:id="rId52"/>
    <p:sldId id="702" r:id="rId53"/>
    <p:sldId id="703" r:id="rId54"/>
    <p:sldId id="704" r:id="rId55"/>
    <p:sldId id="674" r:id="rId56"/>
    <p:sldId id="667" r:id="rId57"/>
    <p:sldId id="675" r:id="rId58"/>
    <p:sldId id="669" r:id="rId59"/>
    <p:sldId id="676" r:id="rId60"/>
    <p:sldId id="76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60" autoAdjust="0"/>
  </p:normalViewPr>
  <p:slideViewPr>
    <p:cSldViewPr snapToGrid="0" snapToObjects="1">
      <p:cViewPr varScale="1">
        <p:scale>
          <a:sx n="85" d="100"/>
          <a:sy n="85" d="100"/>
        </p:scale>
        <p:origin x="48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3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9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machine_learning_concep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5.png"/><Relationship Id="rId9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#17 – 10/26/2021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20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96" y="2624269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4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377" y="477690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631" y="5452087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682759" y="5850299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812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34189" y="4556503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96213" y="4556503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0906" y="2423092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47814" y="2879376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3521590" y="6534059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8154" y="4566945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981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" y="5354321"/>
            <a:ext cx="6825916" cy="1371600"/>
          </a:xfrm>
        </p:spPr>
        <p:txBody>
          <a:bodyPr/>
          <a:lstStyle/>
          <a:p>
            <a:r>
              <a:rPr lang="en-US" dirty="0"/>
              <a:t>Aside: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30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298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298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51049" y="299802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1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98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661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75" y="1566195"/>
            <a:ext cx="4711700" cy="1257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E7FF0-800D-3147-8D23-309A63DB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NP-hard.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171700"/>
            <a:ext cx="6261100" cy="125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8C2B9-5317-BE4E-AA99-F7412C58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0719" y="1594882"/>
            <a:ext cx="10250561" cy="2708830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58992-EC02-934B-8053-31199C6A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99" y="3787664"/>
            <a:ext cx="4270802" cy="27048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C654-CB6D-A048-B96F-9879838B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06C44-474E-D74D-B6A2-8D2A7C6B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solidFill>
                <a:schemeClr val="accent3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is </a:t>
            </a:r>
            <a:r>
              <a:rPr lang="en-US" dirty="0">
                <a:solidFill>
                  <a:schemeClr val="tx2"/>
                </a:solidFill>
              </a:rPr>
              <a:t>consistent</a:t>
            </a:r>
            <a:r>
              <a:rPr lang="en-US" dirty="0"/>
              <a:t> with the 0/1 loss – that is, minimizing the surrogate loss also minimizes the 0/1 loss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711913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92" y="3856633"/>
            <a:ext cx="27178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CDB916-28C2-4240-8811-1D211A13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173" y="276188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174" y="460389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174" y="337588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173" y="398989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7153" y="3060539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435" y="2797678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35" y="3353355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435" y="3909032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435" y="4528209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0340" y="6488668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(Recall: y in {-1, +1})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CA10E-7352-334E-B067-7688C32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64687"/>
              </p:ext>
            </p:extLst>
          </p:nvPr>
        </p:nvGraphicFramePr>
        <p:xfrm>
          <a:off x="1981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Hinge, Cross Ent,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93757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3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2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737184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184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264882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22370" y="1801763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14540" y="2300502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31830" y="3383705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56" y="5376306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942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4241800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Lecture 10,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04" y="3742827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2175760"/>
            <a:ext cx="5112849" cy="3996118"/>
            <a:chOff x="1016000" y="1391921"/>
            <a:chExt cx="7112000" cy="55586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42895" y="6436800"/>
              <a:ext cx="4939677" cy="51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  <p:pic>
        <p:nvPicPr>
          <p:cNvPr id="40962" name="Picture 2">
            <a:extLst>
              <a:ext uri="{FF2B5EF4-FFF2-40B4-BE49-F238E27FC236}">
                <a16:creationId xmlns:a16="http://schemas.microsoft.com/office/drawing/2014/main" id="{837883A4-446A-5146-A62F-E39CD3589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8544" y="1697429"/>
            <a:ext cx="7019329" cy="33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03" y="2191928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240" y="46482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5335249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Kolter (CMU), David Kauchak (Pomona), Nick </a:t>
            </a:r>
            <a:r>
              <a:rPr lang="en-US" dirty="0" err="1">
                <a:solidFill>
                  <a:schemeClr val="tx2"/>
                </a:solidFill>
              </a:rPr>
              <a:t>Mattei</a:t>
            </a:r>
            <a:r>
              <a:rPr lang="en-US" dirty="0">
                <a:solidFill>
                  <a:schemeClr val="tx2"/>
                </a:solidFill>
              </a:rPr>
              <a:t> (Tulane)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768957" y="3789726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427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27496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39889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63829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73667" y="3550228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189497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133851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/>
              <a:t>Scikit-learn is the most well-known (non-deep-learning)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Neural nets and some deep learning, but not the right library for this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911" y="102701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2203436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587917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981201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61806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850065"/>
            <a:ext cx="9144000" cy="1840563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Up: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4837" y="3593379"/>
            <a:ext cx="5122326" cy="32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732053"/>
          </a:xfrm>
        </p:spPr>
        <p:txBody>
          <a:bodyPr>
            <a:normAutofit/>
          </a:bodyPr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636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02444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br>
              <a:rPr lang="en-US" dirty="0"/>
            </a:br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br>
              <a:rPr lang="en-US" dirty="0"/>
            </a:br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6" y="1683431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30863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890" y="1707745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630" y="2110829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219450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800" y="4366467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738" y="4993817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990600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52" y="2699081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43" y="4118782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981291" y="2918875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6933546" y="2587201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7986234" y="2973828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260447" y="3020307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5477352" y="3691289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E526-8774-9143-9E02-32659052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7DC3-508D-C44A-BA6A-5502E17573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8FAC-B918-EC4C-8593-5799024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C5545-FD67-EA45-84A3-B0E957BA5CE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37285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98388" y="6094419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4151" y="6095927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9720163" y="3331300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9720224" y="4785606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124855" y="5709273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117912" y="2759728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698330" y="6211024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107661" y="6095927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366093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AC3A-C03B-014D-AC68-E78946C2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253F-B7EC-254D-9B1A-6C654A23D7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FF6E8-B3BF-9942-8A1A-7EAD58E5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19F9A-BE4D-9A41-BDF7-BDFC2A9CD4F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196303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C016-6472-C94E-96CC-1FEB2E1A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F32A2-6092-2146-A27C-AC402B5D8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40DF2-618E-824A-AB9F-7ADD5C35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4C4DA7-968E-1A44-8ACD-AFB40EDABF8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08799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D49B-68B9-E943-B66F-0B15D09E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ABAF6-F158-D04E-BFDF-D0E9BA985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11E44-D2E0-7E4D-BC8D-3B923E83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B9406-F938-094C-8B4D-5FCA5F9197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19198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4379-A56D-3944-AE53-3C467216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E1930-6F47-5B49-AC8E-4DDA0A8390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54A2-28CC-D141-83AB-32254E7C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7C19B-D1E5-5740-82D5-7B4110804EF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441313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5427-4981-7F40-8E5D-B6D5A97D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A6D48-6EA8-7E44-BA65-0C51E35EFA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93096-87BE-784A-A5C0-9E6DCCED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31CC5-83F2-4848-B3FC-2B17852D3E8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8520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6154-9DE3-754B-B956-CAEADC81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96C-5DB6-E24A-BEB0-3AEF0C3F9D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A1F9-F5C0-DA4C-A9B6-8C8765C69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0E825-CD43-4541-AF3D-280FFC74EC7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272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E124-4C88-B54B-8976-86BC5D3C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1519-F64C-F54F-8285-FC1AF532C2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918FC-DBBB-9346-9FDE-B68934DF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528E4-BC61-BF47-9678-A1D2BCF52928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18157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7518-7D5A-6F46-912B-66055431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5690B-D302-194C-A6AB-AC8D442A2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E368-393A-D647-A99C-270FFB602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32CA9C-FA5B-0D48-A406-82AE2D0FAB47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584220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0455-F6C9-244E-A25B-515667EB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C9-EF7F-9C4B-8677-9DB060B213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0A6B3-6F22-4746-9B8D-BBCF9D9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E70B2-12EF-1A44-BE9B-EBD81DEEB94C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23717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6122-8765-1D4A-A75D-87FD31420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255F0-2C45-DF4B-99B9-AAAB74B528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447EE-0824-C54F-AA72-A6730C0E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DFE12-5EC1-3D4B-8C3C-1083ED2CFC8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180722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Explicit example from the NLP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53084" y="2279604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853084" y="2700172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8" y="3617920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482" y="4803606"/>
            <a:ext cx="2281517" cy="16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5387-4DBC-084E-A1AC-B65CB15E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A2F2-6250-624C-BF5E-E9341A2FA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CA2B1-41E6-4542-9E36-1F551BCD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4FFE3-A1A5-FA4A-AB76-84019BF3B9D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4256937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EF7-ED86-B541-9B27-07185C68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DBBEF-D8D8-C547-8A02-4D0FB06912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636B-65EA-994B-963D-FBF7160B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024F4-66CF-1B4B-9338-69DEE4BFA18B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2993176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B4D71-946A-EC4F-BD25-6A9A632F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27B35-61D4-D94C-B869-DB677B858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28ABC-1F43-0D4D-9DA1-37EB6525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77DB9-CD2D-F346-9CF8-9FBE89971A5D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596398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F30A-107E-B245-8795-C4496B50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DC517-E7AB-2845-BD40-6486D398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52DBD-CF64-EF41-B10A-82CFBFED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B4390-FB9A-BF49-8C2D-332A7861A6B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757284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1D03-F25B-B944-87C7-BB689EB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38575-1911-AE46-99A5-928BE1CB51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9108BD-1B63-5E42-A3EF-D85B2E21F76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24D6B-14EB-4C42-AF88-E4FA6E94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00199-88D8-3542-B79D-F5F483FCEE01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[ZK]</a:t>
            </a:r>
          </a:p>
        </p:txBody>
      </p:sp>
    </p:spTree>
    <p:extLst>
      <p:ext uri="{BB962C8B-B14F-4D97-AF65-F5344CB8AC3E}">
        <p14:creationId xmlns:p14="http://schemas.microsoft.com/office/powerpoint/2010/main" val="3613574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376742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92" y="2096221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59" y="4450778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415" y="4980676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63394"/>
            <a:ext cx="10160000" cy="715965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81201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683624"/>
            <a:ext cx="10160000" cy="442540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0" y="1524319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4042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91" y="4248798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81199" y="3263150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09483" y="4346087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37336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5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4186519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269353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1582" y="6529751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8806F-24C3-7441-BCC0-E181C43C9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42" y="4104801"/>
            <a:ext cx="5729318" cy="1790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FB17F6-F220-FB49-9B4C-3F46C4A5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6285-51D6-D947-B3A1-2297ED82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0" y="1524318"/>
            <a:ext cx="11744321" cy="516096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Arthur Samuel 1959, </a:t>
            </a:r>
            <a:r>
              <a:rPr lang="en-US" i="1" dirty="0"/>
              <a:t>“… give[s] computers the ability to learn </a:t>
            </a:r>
            <a:br>
              <a:rPr lang="en-US" i="1" dirty="0"/>
            </a:br>
            <a:r>
              <a:rPr lang="en-US" i="1" dirty="0"/>
              <a:t>without being explicitly programmed.”</a:t>
            </a:r>
          </a:p>
          <a:p>
            <a:endParaRPr lang="en-US" b="1" i="1" dirty="0"/>
          </a:p>
          <a:p>
            <a:r>
              <a:rPr lang="en-US" b="1" dirty="0"/>
              <a:t>Tom M. Mitchell</a:t>
            </a:r>
            <a:r>
              <a:rPr lang="en-US" dirty="0"/>
              <a:t>, “A computer program is said to learn </a:t>
            </a:r>
            <a:br>
              <a:rPr lang="en-US" dirty="0"/>
            </a:br>
            <a:r>
              <a:rPr lang="en-US" dirty="0"/>
              <a:t>from experience </a:t>
            </a:r>
            <a:r>
              <a:rPr lang="en-US" i="1" dirty="0"/>
              <a:t>E </a:t>
            </a:r>
            <a:r>
              <a:rPr lang="en-US" dirty="0"/>
              <a:t>with respect to some class of tasks </a:t>
            </a:r>
            <a:r>
              <a:rPr lang="en-US" i="1" dirty="0"/>
              <a:t>T </a:t>
            </a: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performance measure </a:t>
            </a:r>
            <a:r>
              <a:rPr lang="en-US" i="1" dirty="0"/>
              <a:t>P </a:t>
            </a:r>
            <a:r>
              <a:rPr lang="en-US" dirty="0"/>
              <a:t>if its performance at tasks in </a:t>
            </a:r>
            <a:r>
              <a:rPr lang="en-US" i="1" dirty="0"/>
              <a:t>T </a:t>
            </a:r>
            <a:r>
              <a:rPr lang="en-US" dirty="0"/>
              <a:t>as </a:t>
            </a:r>
            <a:br>
              <a:rPr lang="en-US" dirty="0"/>
            </a:br>
            <a:r>
              <a:rPr lang="en-US" dirty="0"/>
              <a:t>measured by </a:t>
            </a:r>
            <a:r>
              <a:rPr lang="en-US" i="1" dirty="0"/>
              <a:t>P, </a:t>
            </a:r>
            <a:r>
              <a:rPr lang="en-US" dirty="0"/>
              <a:t>improves with experience E.”</a:t>
            </a:r>
          </a:p>
          <a:p>
            <a:endParaRPr lang="en-US" dirty="0"/>
          </a:p>
          <a:p>
            <a:r>
              <a:rPr lang="en-US" dirty="0"/>
              <a:t>Major Machine Learning Paradigms:</a:t>
            </a:r>
          </a:p>
          <a:p>
            <a:pPr lvl="1"/>
            <a:r>
              <a:rPr lang="en-US" b="1" dirty="0"/>
              <a:t>Supervised Learning:</a:t>
            </a:r>
            <a:r>
              <a:rPr lang="en-US" dirty="0"/>
              <a:t> provide labeled examples –</a:t>
            </a:r>
            <a:br>
              <a:rPr lang="en-US" dirty="0"/>
            </a:br>
            <a:r>
              <a:rPr lang="en-US" dirty="0"/>
              <a:t>machine learns to identify these (classification).</a:t>
            </a:r>
          </a:p>
          <a:p>
            <a:pPr lvl="1"/>
            <a:r>
              <a:rPr lang="en-US" b="1" dirty="0"/>
              <a:t>Unsupervised Learning:</a:t>
            </a:r>
            <a:r>
              <a:rPr lang="en-US" dirty="0"/>
              <a:t> unlabeled examples –</a:t>
            </a:r>
            <a:br>
              <a:rPr lang="en-US" dirty="0"/>
            </a:br>
            <a:r>
              <a:rPr lang="en-US" dirty="0"/>
              <a:t>machine learns to differentiate these (clustering).</a:t>
            </a:r>
          </a:p>
          <a:p>
            <a:pPr lvl="1"/>
            <a:r>
              <a:rPr lang="en-US" b="1" dirty="0"/>
              <a:t>Reinforcement Learning:</a:t>
            </a:r>
            <a:r>
              <a:rPr lang="en-US" dirty="0"/>
              <a:t> provide reward signal –</a:t>
            </a:r>
            <a:br>
              <a:rPr lang="en-US" dirty="0"/>
            </a:br>
            <a:r>
              <a:rPr lang="en-US" dirty="0"/>
              <a:t>given as feedback to the machine (RL).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2E13F-8546-6F43-AF03-216CE0F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513" y="549000"/>
            <a:ext cx="3336225" cy="1883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044E-77E1-4A43-84EF-DD60B730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4965B-7FC5-8544-9BB4-BC1269B64C3A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1239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E313-B44C-0244-91D9-6969BAB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Types of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85B2E-20C5-AE4F-9070-662A35D73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215C4E"/>
                </a:solidFill>
              </a:rPr>
              <a:t>Supervised Learning.</a:t>
            </a:r>
          </a:p>
          <a:p>
            <a:pPr lvl="1"/>
            <a:r>
              <a:rPr lang="en-US" dirty="0"/>
              <a:t>Learn a </a:t>
            </a:r>
            <a:r>
              <a:rPr lang="en-US" b="1" dirty="0"/>
              <a:t>function</a:t>
            </a:r>
            <a:r>
              <a:rPr lang="en-US" dirty="0"/>
              <a:t> from examples of its inputs and outputs.</a:t>
            </a:r>
          </a:p>
          <a:p>
            <a:pPr lvl="1"/>
            <a:r>
              <a:rPr lang="en-US" dirty="0"/>
              <a:t>E.g., An agent is presented with many camera images and is told to learn which ones contain busses.  </a:t>
            </a:r>
          </a:p>
          <a:p>
            <a:pPr lvl="1"/>
            <a:r>
              <a:rPr lang="en-US" dirty="0"/>
              <a:t>Agent learns to map from images to Boolean output 0/1 of bus not present/present.</a:t>
            </a:r>
          </a:p>
          <a:p>
            <a:pPr lvl="1"/>
            <a:r>
              <a:rPr lang="en-US" dirty="0"/>
              <a:t>Learning decision trees is a form of supervised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Unsupervised Learning.</a:t>
            </a:r>
          </a:p>
          <a:p>
            <a:pPr lvl="1"/>
            <a:r>
              <a:rPr lang="en-US" dirty="0"/>
              <a:t>Learn patterns in the input with no output values supplied.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,: Identify communities on the Internet.</a:t>
            </a:r>
          </a:p>
          <a:p>
            <a:endParaRPr lang="en-US" dirty="0"/>
          </a:p>
          <a:p>
            <a:r>
              <a:rPr lang="en-US" b="1" dirty="0">
                <a:solidFill>
                  <a:srgbClr val="215C4E"/>
                </a:solidFill>
              </a:rPr>
              <a:t>Reinforcement Learning.</a:t>
            </a:r>
          </a:p>
          <a:p>
            <a:pPr lvl="1"/>
            <a:r>
              <a:rPr lang="en-US" dirty="0"/>
              <a:t>Learn from reinforcement (occasional rewards).</a:t>
            </a:r>
          </a:p>
          <a:p>
            <a:pPr lvl="1"/>
            <a:r>
              <a:rPr lang="en-US" dirty="0"/>
              <a:t>E.g., An agent learns how to play backgammon or go or chess against itself.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85AD8-994F-CE4E-8F09-08A4BF2209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469" y="4460789"/>
            <a:ext cx="3476606" cy="2248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ED378-C933-CD42-B7A7-415165038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200" y="130673"/>
            <a:ext cx="2850834" cy="22489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D4034-CC73-EE43-AFD6-EFD9EFD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D5620-ED0B-E74C-B218-CEB5B7EAA899}"/>
              </a:ext>
            </a:extLst>
          </p:cNvPr>
          <p:cNvSpPr txBox="1"/>
          <p:nvPr/>
        </p:nvSpPr>
        <p:spPr>
          <a:xfrm>
            <a:off x="0" y="6464595"/>
            <a:ext cx="8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[NM]</a:t>
            </a:r>
          </a:p>
        </p:txBody>
      </p:sp>
    </p:spTree>
    <p:extLst>
      <p:ext uri="{BB962C8B-B14F-4D97-AF65-F5344CB8AC3E}">
        <p14:creationId xmlns:p14="http://schemas.microsoft.com/office/powerpoint/2010/main" val="391237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    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62922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64562"/>
              </p:ext>
            </p:extLst>
          </p:nvPr>
        </p:nvGraphicFramePr>
        <p:xfrm>
          <a:off x="4862558" y="2431259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38559" y="293230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8559" y="329692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77" y="3859913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5195853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91141"/>
              </p:ext>
            </p:extLst>
          </p:nvPr>
        </p:nvGraphicFramePr>
        <p:xfrm>
          <a:off x="5777952" y="5220630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89497" y="5236245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17286</TotalTime>
  <Words>2882</Words>
  <Application>Microsoft Macintosh PowerPoint</Application>
  <PresentationFormat>Widescreen</PresentationFormat>
  <Paragraphs>537</Paragraphs>
  <Slides>60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The Data LifeCycle</vt:lpstr>
      <vt:lpstr>Today’s lecture</vt:lpstr>
      <vt:lpstr>Recall: Explicit example from the NLP Lectures</vt:lpstr>
      <vt:lpstr>Recall: Explicit example from the NLP Lectures</vt:lpstr>
      <vt:lpstr>Machine learning</vt:lpstr>
      <vt:lpstr>Machine Learning</vt:lpstr>
      <vt:lpstr>Learning: Types of Feedback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 Up: (Stochastic)  Gradient Descent</vt:lpstr>
      <vt:lpstr>Gradient Descent</vt:lpstr>
      <vt:lpstr>Gradient descent</vt:lpstr>
      <vt:lpstr>Gradient Descent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General: 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2053</cp:revision>
  <cp:lastPrinted>2019-09-11T18:15:05Z</cp:lastPrinted>
  <dcterms:created xsi:type="dcterms:W3CDTF">2013-03-05T15:39:19Z</dcterms:created>
  <dcterms:modified xsi:type="dcterms:W3CDTF">2021-10-27T22:17:34Z</dcterms:modified>
</cp:coreProperties>
</file>